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63" r:id="rId6"/>
    <p:sldId id="264" r:id="rId7"/>
    <p:sldId id="265" r:id="rId8"/>
    <p:sldId id="266" r:id="rId9"/>
    <p:sldId id="267" r:id="rId10"/>
    <p:sldId id="269" r:id="rId11"/>
    <p:sldId id="260" r:id="rId12"/>
    <p:sldId id="261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05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797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4134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52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0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2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74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9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48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535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099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39B8C-9182-4E61-B0C8-E0E206DAADA6}" type="datetimeFigureOut">
              <a:rPr lang="ru-RU" smtClean="0"/>
              <a:t>05.10.2017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E218-0BEB-493C-818B-B64DCB4FF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702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vk.com/incubatortsu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e.sukhodolina@gmail.com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562" y="-381000"/>
            <a:ext cx="12354562" cy="723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01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681" y="528131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заявки (продолжение)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517" y="1667248"/>
            <a:ext cx="1060655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КОММЕРЦИАЛИЗУЕМОСТЬ НАУЧНО-ТЕХНИЧЕСКИХ </a:t>
            </a:r>
            <a:r>
              <a:rPr lang="ru-RU" sz="2800" b="1" dirty="0" smtClean="0"/>
              <a:t>РЕЗУЛЬТАТОВ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область применения,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объем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внебюджетных инвестиций или собственных средств, источники средств и формы их получения, распределение по статьям затрат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: ДА/НЕТ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имеющиеся аналоги, недостатки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план реализации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7517" y="4315254"/>
            <a:ext cx="9147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+ ПРИКРЕПЛЕННЫЙ ФАЙЛ ПРЕЗЕНТАЦИИ (ПО ЖЕЛАНИЮ)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57163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78" y="687929"/>
            <a:ext cx="893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Порядок действий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3278" y="1869258"/>
            <a:ext cx="87351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1. Подписаться на группу </a:t>
            </a:r>
            <a:r>
              <a:rPr lang="ru-RU" sz="2400" b="1" dirty="0" smtClean="0">
                <a:hlinkClick r:id="rId2"/>
              </a:rPr>
              <a:t>https://vk.com/incubatortsu</a:t>
            </a:r>
            <a:r>
              <a:rPr lang="ru-RU" sz="2400" b="1" dirty="0" smtClean="0"/>
              <a:t>  </a:t>
            </a:r>
            <a:r>
              <a:rPr lang="ru-RU" sz="2400" b="1" dirty="0" smtClean="0">
                <a:solidFill>
                  <a:srgbClr val="FF0000"/>
                </a:solidFill>
              </a:rPr>
              <a:t>НОВОСТИ</a:t>
            </a:r>
          </a:p>
          <a:p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3278" y="2588425"/>
            <a:ext cx="10215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2. Выбрать направление и конкурс, согласовать с научным руководителем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3278" y="3307768"/>
            <a:ext cx="918322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3. Зарегистрироваться на странице конкурса «УМНИК» или </a:t>
            </a:r>
          </a:p>
          <a:p>
            <a:r>
              <a:rPr lang="ru-RU" sz="2400" b="1" dirty="0" smtClean="0"/>
              <a:t>соответствующей странице конкурса «УМНИК НТИ». </a:t>
            </a:r>
            <a:r>
              <a:rPr lang="ru-RU" sz="2400" b="1" dirty="0" smtClean="0">
                <a:solidFill>
                  <a:srgbClr val="FF0000"/>
                </a:solidFill>
              </a:rPr>
              <a:t>ЧЕРНОВИК!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3278" y="4396443"/>
            <a:ext cx="102537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4. Записаться на консультацию по заявке (45-50 минут) или прийти </a:t>
            </a:r>
          </a:p>
          <a:p>
            <a:r>
              <a:rPr lang="ru-RU" sz="2400" b="1" dirty="0" smtClean="0"/>
              <a:t>на общий поток 23, 30 сентября. </a:t>
            </a:r>
            <a:r>
              <a:rPr lang="ru-RU" sz="2400" b="1" dirty="0" smtClean="0">
                <a:solidFill>
                  <a:srgbClr val="FF0000"/>
                </a:solidFill>
              </a:rPr>
              <a:t>Для участников конкурса «УМНИК» будут 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проведены дополнительные консультации до 20 октября.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Картинки по запросу чек лис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639" y="373954"/>
            <a:ext cx="1551280" cy="155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27014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3278" y="687929"/>
            <a:ext cx="8930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Контактная информация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64186" y="2117284"/>
            <a:ext cx="905199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Управление инновациями в сфере науки, </a:t>
            </a:r>
            <a:br>
              <a:rPr lang="ru-RU" sz="2800" b="1" dirty="0" smtClean="0"/>
            </a:br>
            <a:r>
              <a:rPr lang="ru-RU" sz="2800" b="1" dirty="0" smtClean="0"/>
              <a:t>техники и технологий ТГУ</a:t>
            </a:r>
          </a:p>
          <a:p>
            <a:endParaRPr lang="ru-RU" sz="2800" b="1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Евгения </a:t>
            </a:r>
            <a:r>
              <a:rPr lang="ru-RU" sz="2800" dirty="0" err="1" smtClean="0"/>
              <a:t>Суходолина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+7-3822-783-725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+7-903-915-0016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hlinkClick r:id="rId2"/>
              </a:rPr>
              <a:t>e.sukhodolina@gmail.com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026" name="Picture 2" descr="Картинки по запросу контакты картинки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730" y="2031028"/>
            <a:ext cx="2140551" cy="213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337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591" y="975322"/>
            <a:ext cx="8382136" cy="523883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21911" y="643196"/>
            <a:ext cx="8930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Я бы подал заявку на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«УМНИК»,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но у меня лапки …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041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фонд содействия инновация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690" y="910967"/>
            <a:ext cx="4322620" cy="289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7817" y="412695"/>
            <a:ext cx="109230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Конкурс «УМНИК» и «УМНИК НТИ»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75053" y="4359374"/>
            <a:ext cx="88418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Грант в размере  </a:t>
            </a:r>
            <a:r>
              <a:rPr lang="ru-RU" sz="3600" b="1" dirty="0" smtClean="0">
                <a:solidFill>
                  <a:srgbClr val="FF0000"/>
                </a:solidFill>
              </a:rPr>
              <a:t>500 000 рублей </a:t>
            </a:r>
            <a:r>
              <a:rPr lang="ru-RU" sz="3600" dirty="0" smtClean="0"/>
              <a:t>на 2 года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87306" y="5113126"/>
            <a:ext cx="9904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/>
              <a:t>Участники — граждане РФ от 18 до 30 лет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9532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9031428" y="1024885"/>
            <a:ext cx="2519162" cy="2520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77818" y="4138550"/>
            <a:ext cx="896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РЕГИСТРАЦИЯ ПО ССЫЛКЕ </a:t>
            </a:r>
            <a:r>
              <a:rPr lang="ru-RU" sz="2800" b="1" dirty="0" smtClean="0"/>
              <a:t>http://umnik.fasie.ru/tomsk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7818" y="199894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«УМНИК»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67106" y="1687561"/>
            <a:ext cx="204780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ДО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 ОКТЯБРЯ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818" y="4884632"/>
            <a:ext cx="7734105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Полуфинал</a:t>
            </a:r>
            <a:r>
              <a:rPr lang="ru-RU" sz="2800" dirty="0" smtClean="0"/>
              <a:t> в ТГУ пройдет </a:t>
            </a:r>
            <a:r>
              <a:rPr lang="ru-RU" sz="2800" b="1" dirty="0" smtClean="0"/>
              <a:t>3 ноября </a:t>
            </a:r>
            <a:r>
              <a:rPr lang="ru-RU" sz="2800" dirty="0" smtClean="0"/>
              <a:t>2017 </a:t>
            </a:r>
            <a:r>
              <a:rPr lang="ru-RU" sz="2800" dirty="0" smtClean="0"/>
              <a:t>года</a:t>
            </a:r>
          </a:p>
          <a:p>
            <a:r>
              <a:rPr lang="ru-RU" sz="2800" dirty="0" smtClean="0"/>
              <a:t>Экспертиза в системе</a:t>
            </a:r>
            <a:endParaRPr lang="ru-RU" sz="2800" dirty="0"/>
          </a:p>
          <a:p>
            <a:r>
              <a:rPr lang="ru-RU" sz="2800" b="1" dirty="0" smtClean="0"/>
              <a:t>Финал </a:t>
            </a:r>
            <a:r>
              <a:rPr lang="ru-RU" sz="2800" dirty="0" smtClean="0"/>
              <a:t>по Томской области </a:t>
            </a:r>
            <a:r>
              <a:rPr lang="ru-RU" sz="2800" b="1" dirty="0" smtClean="0"/>
              <a:t>29.11-01.12</a:t>
            </a:r>
            <a:r>
              <a:rPr lang="ru-RU" sz="2800" dirty="0" smtClean="0"/>
              <a:t>.</a:t>
            </a:r>
            <a:r>
              <a:rPr lang="ru-RU" sz="2800" b="1" dirty="0" smtClean="0"/>
              <a:t>2017</a:t>
            </a:r>
            <a:r>
              <a:rPr lang="ru-RU" sz="2800" dirty="0" smtClean="0"/>
              <a:t> года</a:t>
            </a:r>
            <a:endParaRPr lang="ru-RU" sz="2800" dirty="0"/>
          </a:p>
        </p:txBody>
      </p:sp>
      <p:pic>
        <p:nvPicPr>
          <p:cNvPr id="1026" name="Picture 2" descr="Картинки по запросу технолог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49" y="1186549"/>
            <a:ext cx="8279910" cy="1956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030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00594"/>
              </p:ext>
            </p:extLst>
          </p:nvPr>
        </p:nvGraphicFramePr>
        <p:xfrm>
          <a:off x="682561" y="1832989"/>
          <a:ext cx="9890744" cy="3169920"/>
        </p:xfrm>
        <a:graphic>
          <a:graphicData uri="http://schemas.openxmlformats.org/drawingml/2006/table">
            <a:tbl>
              <a:tblPr/>
              <a:tblGrid>
                <a:gridCol w="2419765"/>
                <a:gridCol w="747097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H1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>
                          <a:effectLst/>
                        </a:rPr>
                        <a:t>H1. </a:t>
                      </a:r>
                      <a:r>
                        <a:rPr lang="ru-RU" sz="2800">
                          <a:effectLst/>
                        </a:rPr>
                        <a:t>Информационные технологии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H2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>
                          <a:effectLst/>
                        </a:rPr>
                        <a:t>H2. </a:t>
                      </a:r>
                      <a:r>
                        <a:rPr lang="ru-RU" sz="2800">
                          <a:effectLst/>
                        </a:rPr>
                        <a:t>Медицина будущего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H3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>
                          <a:effectLst/>
                        </a:rPr>
                        <a:t>H3. Современные материалы и технологии их создания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H4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>
                          <a:effectLst/>
                        </a:rPr>
                        <a:t>H4. Новые приборы и аппаратные комплексы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H5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>
                          <a:effectLst/>
                        </a:rPr>
                        <a:t>H5. </a:t>
                      </a:r>
                      <a:r>
                        <a:rPr lang="ru-RU" sz="2800" dirty="0">
                          <a:effectLst/>
                        </a:rPr>
                        <a:t>Биотехнологии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3681" y="528131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Направления в заявке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05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2865" y="2589745"/>
            <a:ext cx="834074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РЕГИСТРАЦИЯ ПО ССЫЛКЕ: </a:t>
            </a:r>
            <a:r>
              <a:rPr lang="en-US" sz="2800" b="1" dirty="0" smtClean="0"/>
              <a:t>http://umnik.fasie.ru/nti/</a:t>
            </a:r>
          </a:p>
          <a:p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119532" y="931166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«УМНИК НТИ»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260970"/>
              </p:ext>
            </p:extLst>
          </p:nvPr>
        </p:nvGraphicFramePr>
        <p:xfrm>
          <a:off x="719239" y="3305376"/>
          <a:ext cx="81280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«УМНИК-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Хелснет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dirty="0" smtClean="0"/>
                        <a:t>До</a:t>
                      </a:r>
                      <a:r>
                        <a:rPr lang="ru-RU" sz="2000" baseline="0" dirty="0" smtClean="0"/>
                        <a:t> 23.59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01.10.2017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«УМНИК-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</a:t>
                      </a:r>
                      <a:r>
                        <a:rPr lang="ru-RU" sz="2000" baseline="0" dirty="0" smtClean="0"/>
                        <a:t> 23.59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01.10.2017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«УМНИК-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Нейронет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 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0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00:00</a:t>
                      </a:r>
                      <a:r>
                        <a:rPr lang="ru-RU" sz="2000" b="0" i="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05.10.2017 </a:t>
                      </a:r>
                      <a:endParaRPr lang="ru-RU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«УМНИК-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Маринет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</a:t>
                      </a:r>
                      <a:r>
                        <a:rPr lang="ru-RU" sz="2000" baseline="0" dirty="0" smtClean="0"/>
                        <a:t> 23.59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01.10.2017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«УМНИК-</a:t>
                      </a:r>
                      <a:r>
                        <a:rPr lang="ru-RU" sz="2000" b="1" i="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Автонет</a:t>
                      </a:r>
                      <a:r>
                        <a:rPr lang="ru-RU" sz="2000" b="1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До</a:t>
                      </a:r>
                      <a:r>
                        <a:rPr lang="ru-RU" sz="2000" baseline="0" dirty="0" smtClean="0"/>
                        <a:t> 23.59 </a:t>
                      </a:r>
                      <a:r>
                        <a:rPr lang="ru-RU" sz="2000" baseline="0" dirty="0" smtClean="0">
                          <a:solidFill>
                            <a:srgbClr val="FF0000"/>
                          </a:solidFill>
                        </a:rPr>
                        <a:t>06.10.2017</a:t>
                      </a:r>
                      <a:endParaRPr lang="ru-RU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Картинки по запросу НТИ логоти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39" y="486548"/>
            <a:ext cx="4921802" cy="163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578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838438"/>
              </p:ext>
            </p:extLst>
          </p:nvPr>
        </p:nvGraphicFramePr>
        <p:xfrm>
          <a:off x="612559" y="2569835"/>
          <a:ext cx="9890744" cy="3169920"/>
        </p:xfrm>
        <a:graphic>
          <a:graphicData uri="http://schemas.openxmlformats.org/drawingml/2006/table">
            <a:tbl>
              <a:tblPr/>
              <a:tblGrid>
                <a:gridCol w="2419765"/>
                <a:gridCol w="747097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H1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>
                          <a:effectLst/>
                        </a:rPr>
                        <a:t>H1. </a:t>
                      </a:r>
                      <a:r>
                        <a:rPr lang="ru-RU" sz="2800">
                          <a:effectLst/>
                        </a:rPr>
                        <a:t>Информационные технологии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H2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>
                          <a:effectLst/>
                        </a:rPr>
                        <a:t>H2. </a:t>
                      </a:r>
                      <a:r>
                        <a:rPr lang="ru-RU" sz="2800" dirty="0">
                          <a:effectLst/>
                        </a:rPr>
                        <a:t>Медицина будущего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H3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>
                          <a:effectLst/>
                        </a:rPr>
                        <a:t>H3. Современные материалы и технологии их создания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H4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2800">
                          <a:effectLst/>
                        </a:rPr>
                        <a:t>H4. Новые приборы и аппаратные комплексы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1" dirty="0">
                          <a:effectLst/>
                        </a:rPr>
                        <a:t>H5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dirty="0">
                          <a:effectLst/>
                        </a:rPr>
                        <a:t>H5. </a:t>
                      </a:r>
                      <a:r>
                        <a:rPr lang="ru-RU" sz="2800" dirty="0">
                          <a:effectLst/>
                        </a:rPr>
                        <a:t>Биотехнологии</a:t>
                      </a:r>
                    </a:p>
                  </a:txBody>
                  <a:tcPr marL="60960" marR="60960" marT="60960" marB="60960" anchor="ctr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12559" y="439354"/>
            <a:ext cx="104135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Направления в заявке </a:t>
            </a:r>
            <a:b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(когда определили тематику)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061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681" y="474865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Отбор по конкурсу «УМНИК НТИ»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6695" y="1656474"/>
            <a:ext cx="67172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1 ЭТАП. Заочная экспертиза (онлайн)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/>
              <a:t>2 ЭТАП. Очная экспертиза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</a:rPr>
              <a:t>Оффлайн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в Москве</a:t>
            </a:r>
            <a:endParaRPr lang="en-US" sz="28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или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Онлайн на площадке регионального представительства Фонда содействия инновациям в Томской области</a:t>
            </a:r>
          </a:p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     </a:t>
            </a:r>
            <a:r>
              <a:rPr lang="ru-RU" sz="2800" b="1" i="1" dirty="0" smtClean="0">
                <a:solidFill>
                  <a:schemeClr val="bg2">
                    <a:lumMod val="50000"/>
                  </a:schemeClr>
                </a:solidFill>
              </a:rPr>
              <a:t>(без поездки в Москву)</a:t>
            </a:r>
            <a:endParaRPr lang="ru-RU" sz="2800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122" name="Picture 2" descr="Картинки по запросу бизнес совеща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65" y="2035466"/>
            <a:ext cx="2559688" cy="301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84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681" y="528131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заявки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78135" y="1656473"/>
            <a:ext cx="501306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ДАННЫЕ О ПРОЕКТЕ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название</a:t>
            </a:r>
            <a:r>
              <a:rPr lang="en-US" sz="2000" b="1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проекта,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область техники (выбрать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из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списка)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приоритетное направление,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критическая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технология федерального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уровня,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ключевые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слова, </a:t>
            </a:r>
            <a:endParaRPr lang="ru-RU" sz="20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участие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 других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проектах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78135" y="4583537"/>
            <a:ext cx="10606557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/>
              <a:t>УЧАСТНИК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78135" y="529211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данные о заявителе</a:t>
            </a:r>
            <a:endParaRPr lang="ru-RU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812" y="1935134"/>
            <a:ext cx="5240400" cy="349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46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3681" y="528131"/>
            <a:ext cx="104135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</a:rPr>
              <a:t>Структура заявки (продолжение)</a:t>
            </a:r>
            <a:endParaRPr lang="ru-RU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7517" y="1551918"/>
            <a:ext cx="1060655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/>
              <a:t>НАУЧНО-ТЕХНИЧЕСКАЯ ЧАСТЬ </a:t>
            </a:r>
            <a:r>
              <a:rPr lang="ru-RU" sz="2800" b="1" dirty="0" smtClean="0"/>
              <a:t>ПРОЕКТА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цель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выполнения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НИР (Создание, разработка… 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назначение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научно-технического продукта (изделия и т.п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.),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научная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новизна предлагаемых в проекте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решений,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обоснование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необходимости проведения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НИР,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основные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технические параметры, определяющие количественные, качественные и стоимостные характеристики продукции (в сопоставлении с существующими аналогами, в </a:t>
            </a:r>
            <a:r>
              <a:rPr lang="ru-RU" sz="2000" b="1" dirty="0" err="1">
                <a:solidFill>
                  <a:schemeClr val="bg2">
                    <a:lumMod val="50000"/>
                  </a:schemeClr>
                </a:solidFill>
              </a:rPr>
              <a:t>т.ч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. мировыми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конструктивные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требования (включая технологические требования, требования по надежности, эксплуатации, техническому обслуживанию, ремонту, хранению, упаковке, маркировке и транспортировке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требования </a:t>
            </a:r>
            <a:r>
              <a:rPr lang="ru-RU" sz="2000" b="1" dirty="0">
                <a:solidFill>
                  <a:schemeClr val="bg2">
                    <a:lumMod val="50000"/>
                  </a:schemeClr>
                </a:solidFill>
              </a:rPr>
              <a:t>по патентной защите (наличие патентов), существенные отличительные признаки создаваемого продукта (технологии) от имеющихся, обеспечивающие ожидаемый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эффект.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9397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495</Words>
  <Application>Microsoft Office PowerPoint</Application>
  <PresentationFormat>Широкоэкранный</PresentationFormat>
  <Paragraphs>95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uit-3</cp:lastModifiedBy>
  <cp:revision>16</cp:revision>
  <dcterms:created xsi:type="dcterms:W3CDTF">2017-09-15T13:40:12Z</dcterms:created>
  <dcterms:modified xsi:type="dcterms:W3CDTF">2017-10-05T06:35:19Z</dcterms:modified>
</cp:coreProperties>
</file>